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2" d="100"/>
          <a:sy n="82" d="100"/>
        </p:scale>
        <p:origin x="69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3072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assets/axi-logo-color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48640" y="457200"/>
            <a:ext cx="1005840" cy="65836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48640" y="107899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7FA9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BY AXPERT</a:t>
            </a:r>
            <a:endParaRPr lang="en-US" sz="800" dirty="0"/>
          </a:p>
        </p:txBody>
      </p:sp>
      <p:sp>
        <p:nvSpPr>
          <p:cNvPr id="4" name="Text 1"/>
          <p:cNvSpPr/>
          <p:nvPr/>
        </p:nvSpPr>
        <p:spPr>
          <a:xfrm>
            <a:off x="7528255" y="50292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APPLICATION PLATFORM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7528255" y="749808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kern="0" spc="150" dirty="0">
                <a:solidFill>
                  <a:srgbClr val="7FA9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INTELLIGENCE, BUILT IN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548640" y="2148840"/>
            <a:ext cx="8686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FA9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Simple, intuitive, and genuinely intelligent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514600"/>
            <a:ext cx="10515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The business platform that </a:t>
            </a:r>
            <a:r>
              <a:rPr lang="en-US" sz="4000" b="1" dirty="0">
                <a:solidFill>
                  <a:srgbClr val="5FE0B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thinks, adapts,</a:t>
            </a:r>
            <a:r>
              <a:rPr lang="en-US" sz="40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 and moves with you.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548640" y="397764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C3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a ready-to-use package and switch it on today, or shape something entirely your own. AXI is built on Axpert — Agile Labs' patented low-code core — with AI woven into every workflow, not bolted on top.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548640" y="4892040"/>
            <a:ext cx="1554480" cy="310896"/>
          </a:xfrm>
          <a:prstGeom prst="roundRect">
            <a:avLst>
              <a:gd name="adj" fmla="val 50000"/>
            </a:avLst>
          </a:prstGeom>
          <a:solidFill>
            <a:srgbClr val="0C2740"/>
          </a:solidFill>
          <a:ln w="12700">
            <a:solidFill>
              <a:srgbClr val="5FBBF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48640" y="4892040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BUILT-IN AI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2212848" y="4892040"/>
            <a:ext cx="1828800" cy="310896"/>
          </a:xfrm>
          <a:prstGeom prst="roundRect">
            <a:avLst>
              <a:gd name="adj" fmla="val 50000"/>
            </a:avLst>
          </a:prstGeom>
          <a:solidFill>
            <a:srgbClr val="0C2740"/>
          </a:solidFill>
          <a:ln w="12700">
            <a:solidFill>
              <a:srgbClr val="FF8FB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2212848" y="48920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LOW-CODE CORE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4160520" y="4892040"/>
            <a:ext cx="2148840" cy="310896"/>
          </a:xfrm>
          <a:prstGeom prst="roundRect">
            <a:avLst>
              <a:gd name="adj" fmla="val 50000"/>
            </a:avLst>
          </a:prstGeom>
          <a:solidFill>
            <a:srgbClr val="0C2740"/>
          </a:solidFill>
          <a:ln w="12700">
            <a:solidFill>
              <a:srgbClr val="5FE0B2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160520" y="4892040"/>
            <a:ext cx="2148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OR ON-PREMISE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6428232" y="4892040"/>
            <a:ext cx="2148840" cy="310896"/>
          </a:xfrm>
          <a:prstGeom prst="roundRect">
            <a:avLst>
              <a:gd name="adj" fmla="val 50000"/>
            </a:avLst>
          </a:prstGeom>
          <a:solidFill>
            <a:srgbClr val="0C2740"/>
          </a:solidFill>
          <a:ln w="12700">
            <a:solidFill>
              <a:srgbClr val="FFAE85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6428232" y="4892040"/>
            <a:ext cx="2148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AI-ASSISTED DECISIONS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548640" y="58064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5FBBF0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500+</a:t>
            </a:r>
            <a:endParaRPr lang="en-US" sz="2600" dirty="0"/>
          </a:p>
        </p:txBody>
      </p:sp>
      <p:sp>
        <p:nvSpPr>
          <p:cNvPr id="18" name="Text 15"/>
          <p:cNvSpPr/>
          <p:nvPr/>
        </p:nvSpPr>
        <p:spPr>
          <a:xfrm>
            <a:off x="548640" y="62636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deployments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2468880" y="580644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5FE0B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10+</a:t>
            </a:r>
            <a:endParaRPr lang="en-US" sz="2600" dirty="0"/>
          </a:p>
        </p:txBody>
      </p:sp>
      <p:sp>
        <p:nvSpPr>
          <p:cNvPr id="20" name="Text 17"/>
          <p:cNvSpPr/>
          <p:nvPr/>
        </p:nvSpPr>
        <p:spPr>
          <a:xfrm>
            <a:off x="2468880" y="62636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Countries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4023360" y="58064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8FBE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40%</a:t>
            </a:r>
            <a:endParaRPr lang="en-US" sz="2600" dirty="0"/>
          </a:p>
        </p:txBody>
      </p:sp>
      <p:sp>
        <p:nvSpPr>
          <p:cNvPr id="22" name="Text 19"/>
          <p:cNvSpPr/>
          <p:nvPr/>
        </p:nvSpPr>
        <p:spPr>
          <a:xfrm>
            <a:off x="4023360" y="626364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Avg. IT cost reduction</a:t>
            </a:r>
            <a:endParaRPr lang="en-US" sz="950" dirty="0"/>
          </a:p>
        </p:txBody>
      </p:sp>
      <p:sp>
        <p:nvSpPr>
          <p:cNvPr id="23" name="Text 20"/>
          <p:cNvSpPr/>
          <p:nvPr/>
        </p:nvSpPr>
        <p:spPr>
          <a:xfrm>
            <a:off x="8899855" y="589788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7FA9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Patented, proven &amp; secure</a:t>
            </a:r>
            <a:endParaRPr lang="en-US" sz="950" dirty="0"/>
          </a:p>
          <a:p>
            <a:pPr marL="0" indent="0" algn="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low-code platform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THE CASE FOR CHANGE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985455" y="29260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20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/ OVERVIEW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700" b="1" dirty="0">
                <a:solidFill>
                  <a:srgbClr val="0E1B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Most platforms make you adapt.</a:t>
            </a:r>
            <a:endParaRPr lang="en-US" sz="27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2700" b="1" dirty="0">
                <a:solidFill>
                  <a:srgbClr val="0079C0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AXI adapts to you.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48640" y="1627632"/>
            <a:ext cx="10515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Legacy ERP was built to be installed once and left alone. Real businesses don't work that way — pricing rules change, a new branch opens, a customer asks for a workflow nobody coded for.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48640" y="2331720"/>
            <a:ext cx="3429000" cy="1417320"/>
          </a:xfrm>
          <a:prstGeom prst="rect">
            <a:avLst/>
          </a:prstGeom>
          <a:solidFill>
            <a:srgbClr val="F5F8FB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2331720"/>
            <a:ext cx="3429000" cy="41148"/>
          </a:xfrm>
          <a:prstGeom prst="rect">
            <a:avLst/>
          </a:prstGeom>
          <a:solidFill>
            <a:srgbClr val="0079C0"/>
          </a:solidFill>
          <a:ln/>
        </p:spPr>
      </p:sp>
      <p:sp>
        <p:nvSpPr>
          <p:cNvPr id="8" name="Text 6"/>
          <p:cNvSpPr/>
          <p:nvPr/>
        </p:nvSpPr>
        <p:spPr>
          <a:xfrm>
            <a:off x="749808" y="2459736"/>
            <a:ext cx="30266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45C94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55–75%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49808" y="2898648"/>
            <a:ext cx="302666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95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ERP projects fail to deliver on their original promise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749808" y="3502152"/>
            <a:ext cx="30266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kern="0" spc="10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GARTNER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4206240" y="2331720"/>
            <a:ext cx="3429000" cy="1417320"/>
          </a:xfrm>
          <a:prstGeom prst="rect">
            <a:avLst/>
          </a:prstGeom>
          <a:solidFill>
            <a:srgbClr val="F5F8FB"/>
          </a:solidFill>
          <a:ln/>
        </p:spPr>
      </p:sp>
      <p:sp>
        <p:nvSpPr>
          <p:cNvPr id="12" name="Shape 10"/>
          <p:cNvSpPr/>
          <p:nvPr/>
        </p:nvSpPr>
        <p:spPr>
          <a:xfrm>
            <a:off x="4206240" y="2331720"/>
            <a:ext cx="3429000" cy="41148"/>
          </a:xfrm>
          <a:prstGeom prst="rect">
            <a:avLst/>
          </a:prstGeom>
          <a:solidFill>
            <a:srgbClr val="0079C0"/>
          </a:solidFill>
          <a:ln/>
        </p:spPr>
      </p:sp>
      <p:sp>
        <p:nvSpPr>
          <p:cNvPr id="13" name="Text 11"/>
          <p:cNvSpPr/>
          <p:nvPr/>
        </p:nvSpPr>
        <p:spPr>
          <a:xfrm>
            <a:off x="4407408" y="2459736"/>
            <a:ext cx="30266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45C94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50–60%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4407408" y="2898648"/>
            <a:ext cx="302666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95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typical real-world coverage of a company's needs from an off-the-shelf ERP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4407408" y="3502152"/>
            <a:ext cx="30266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kern="0" spc="10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ESTIMATE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7863840" y="2331720"/>
            <a:ext cx="3429000" cy="1417320"/>
          </a:xfrm>
          <a:prstGeom prst="rect">
            <a:avLst/>
          </a:prstGeom>
          <a:solidFill>
            <a:srgbClr val="F5F8FB"/>
          </a:solidFill>
          <a:ln/>
        </p:spPr>
      </p:sp>
      <p:sp>
        <p:nvSpPr>
          <p:cNvPr id="17" name="Shape 15"/>
          <p:cNvSpPr/>
          <p:nvPr/>
        </p:nvSpPr>
        <p:spPr>
          <a:xfrm>
            <a:off x="7863840" y="2331720"/>
            <a:ext cx="3429000" cy="41148"/>
          </a:xfrm>
          <a:prstGeom prst="rect">
            <a:avLst/>
          </a:prstGeom>
          <a:solidFill>
            <a:srgbClr val="0079C0"/>
          </a:solidFill>
          <a:ln/>
        </p:spPr>
      </p:sp>
      <p:sp>
        <p:nvSpPr>
          <p:cNvPr id="18" name="Text 16"/>
          <p:cNvSpPr/>
          <p:nvPr/>
        </p:nvSpPr>
        <p:spPr>
          <a:xfrm>
            <a:off x="8065008" y="2459736"/>
            <a:ext cx="30266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45C94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40%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8065008" y="2898648"/>
            <a:ext cx="302666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95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IT cost reduction reported after a proper ERP modernisation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8065008" y="3502152"/>
            <a:ext cx="30266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kern="0" spc="10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 ROI SURVEY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548640" y="3977640"/>
            <a:ext cx="10515600" cy="914400"/>
          </a:xfrm>
          <a:prstGeom prst="rect">
            <a:avLst/>
          </a:prstGeom>
          <a:solidFill>
            <a:srgbClr val="071B2C"/>
          </a:solidFill>
          <a:ln/>
        </p:spPr>
      </p:sp>
      <p:sp>
        <p:nvSpPr>
          <p:cNvPr id="22" name="Text 20"/>
          <p:cNvSpPr/>
          <p:nvPr/>
        </p:nvSpPr>
        <p:spPr>
          <a:xfrm>
            <a:off x="685800" y="390448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AB77E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"</a:t>
            </a:r>
            <a:endParaRPr lang="en-US" sz="3000" dirty="0"/>
          </a:p>
        </p:txBody>
      </p:sp>
      <p:sp>
        <p:nvSpPr>
          <p:cNvPr id="23" name="Text 21"/>
          <p:cNvSpPr/>
          <p:nvPr/>
        </p:nvSpPr>
        <p:spPr>
          <a:xfrm>
            <a:off x="1234440" y="4087368"/>
            <a:ext cx="9601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i="1" dirty="0">
                <a:solidFill>
                  <a:srgbClr val="D6E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 is shifting toward enterprise applications complemented by an ecosystem of application platforms, integration, and low-code development — enabling faster adoption of new capabilities.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234440" y="458114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100" dirty="0">
                <a:solidFill>
                  <a:srgbClr val="7FA9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GARTNER, ERP TRANSFORMATION REPORT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548640" y="516636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00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legacy platforms get stuck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943600" y="516636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D94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AXI keeps moving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48640" y="5458968"/>
            <a:ext cx="5120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20000"/>
              </a:lnSpc>
              <a:spcAft>
                <a:spcPts val="600"/>
              </a:spcAft>
              <a:buSzPct val="100000"/>
              <a:buChar char="–"/>
            </a:pPr>
            <a:r>
              <a:rPr lang="en-US" sz="10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Customisation means a vendor ticket and a multi-month wait</a:t>
            </a:r>
            <a:endParaRPr lang="en-US" sz="1000" dirty="0"/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SzPct val="100000"/>
              <a:buChar char="–"/>
            </a:pPr>
            <a:r>
              <a:rPr lang="en-US" sz="10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Disconnected modules force teams back onto spreadsheets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943600" y="5458968"/>
            <a:ext cx="5120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20000"/>
              </a:lnSpc>
              <a:spcAft>
                <a:spcPts val="600"/>
              </a:spcAft>
              <a:buSzPct val="100000"/>
              <a:buChar char="+"/>
            </a:pPr>
            <a:r>
              <a:rPr lang="en-US" sz="10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forms, fields, and rules configured in-house, in days</a:t>
            </a:r>
            <a:endParaRPr lang="en-US" sz="1000" dirty="0"/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SzPct val="100000"/>
              <a:buChar char="+"/>
            </a:pPr>
            <a:r>
              <a:rPr lang="en-US" sz="10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connected system — sales, stock, production, finance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pic>
        <p:nvPicPr>
          <p:cNvPr id="30" name="Image 0" descr="assets/axi-logo-dark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48640" y="6473952"/>
            <a:ext cx="502920" cy="329184"/>
          </a:xfrm>
          <a:prstGeom prst="rect">
            <a:avLst/>
          </a:prstGeom>
        </p:spPr>
      </p:pic>
      <p:sp>
        <p:nvSpPr>
          <p:cNvPr id="31" name="Text 28"/>
          <p:cNvSpPr/>
          <p:nvPr/>
        </p:nvSpPr>
        <p:spPr>
          <a:xfrm>
            <a:off x="1143000" y="64922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— enterprise platform deck</a:t>
            </a:r>
            <a:endParaRPr lang="en-US" sz="800" dirty="0"/>
          </a:p>
        </p:txBody>
      </p:sp>
      <p:sp>
        <p:nvSpPr>
          <p:cNvPr id="32" name="Text 29"/>
          <p:cNvSpPr/>
          <p:nvPr/>
        </p:nvSpPr>
        <p:spPr>
          <a:xfrm>
            <a:off x="5912968" y="6473952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00" dirty="0"/>
          </a:p>
        </p:txBody>
      </p:sp>
      <p:sp>
        <p:nvSpPr>
          <p:cNvPr id="33" name="Text 30"/>
          <p:cNvSpPr/>
          <p:nvPr/>
        </p:nvSpPr>
        <p:spPr>
          <a:xfrm>
            <a:off x="7985455" y="6492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by </a:t>
            </a:r>
            <a:r>
              <a:rPr lang="en-US" sz="8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Axpert</a:t>
            </a: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low-code platform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— READY ON DAY ONE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985455" y="29260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20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/ OVERVIEW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0E1B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A complete platform.</a:t>
            </a:r>
            <a:endParaRPr lang="en-US" sz="24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0079C0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Already built. Already connected.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48640" y="1691640"/>
            <a:ext cx="3429000" cy="1188720"/>
          </a:xfrm>
          <a:prstGeom prst="rect">
            <a:avLst/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94944" y="1819656"/>
            <a:ext cx="329184" cy="329184"/>
          </a:xfrm>
          <a:prstGeom prst="ellipse">
            <a:avLst/>
          </a:prstGeom>
          <a:solidFill>
            <a:srgbClr val="E5F3FB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096" y="1892808"/>
            <a:ext cx="182880" cy="1828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94944" y="2185416"/>
            <a:ext cx="3136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 Requirement Planning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694944" y="2450592"/>
            <a:ext cx="313639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 every sales order and decides in real time: reserve, buy, produce, or transfer.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4178808" y="1691640"/>
            <a:ext cx="3429000" cy="1188720"/>
          </a:xfrm>
          <a:prstGeom prst="rect">
            <a:avLst/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4325112" y="1819656"/>
            <a:ext cx="329184" cy="329184"/>
          </a:xfrm>
          <a:prstGeom prst="ellipse">
            <a:avLst/>
          </a:prstGeom>
          <a:solidFill>
            <a:srgbClr val="E5F3FB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264" y="1892808"/>
            <a:ext cx="182880" cy="1828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325112" y="2185416"/>
            <a:ext cx="3136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Procure-to-Pay</a:t>
            </a:r>
            <a:endParaRPr lang="en-US" sz="1000" dirty="0"/>
          </a:p>
        </p:txBody>
      </p:sp>
      <p:sp>
        <p:nvSpPr>
          <p:cNvPr id="14" name="Text 10"/>
          <p:cNvSpPr/>
          <p:nvPr/>
        </p:nvSpPr>
        <p:spPr>
          <a:xfrm>
            <a:off x="4325112" y="2450592"/>
            <a:ext cx="313639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RFQ to PO to goods receipt to payment, matched at every step.</a:t>
            </a:r>
            <a:endParaRPr lang="en-US" sz="800" dirty="0"/>
          </a:p>
        </p:txBody>
      </p:sp>
      <p:sp>
        <p:nvSpPr>
          <p:cNvPr id="15" name="Shape 11"/>
          <p:cNvSpPr/>
          <p:nvPr/>
        </p:nvSpPr>
        <p:spPr>
          <a:xfrm>
            <a:off x="7808976" y="1691640"/>
            <a:ext cx="3429000" cy="1188720"/>
          </a:xfrm>
          <a:prstGeom prst="rect">
            <a:avLst/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7955280" y="1819656"/>
            <a:ext cx="329184" cy="329184"/>
          </a:xfrm>
          <a:prstGeom prst="ellipse">
            <a:avLst/>
          </a:prstGeom>
          <a:solidFill>
            <a:srgbClr val="E5F3FB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28432" y="1892808"/>
            <a:ext cx="182880" cy="18288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7955280" y="2185416"/>
            <a:ext cx="3136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Order-to-Cash</a:t>
            </a:r>
            <a:endParaRPr lang="en-US" sz="1000" dirty="0"/>
          </a:p>
        </p:txBody>
      </p:sp>
      <p:sp>
        <p:nvSpPr>
          <p:cNvPr id="19" name="Text 14"/>
          <p:cNvSpPr/>
          <p:nvPr/>
        </p:nvSpPr>
        <p:spPr>
          <a:xfrm>
            <a:off x="7955280" y="2450592"/>
            <a:ext cx="313639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order, delivery, invoice, and receivables as one sequence.</a:t>
            </a:r>
            <a:endParaRPr lang="en-US" sz="800" dirty="0"/>
          </a:p>
        </p:txBody>
      </p:sp>
      <p:sp>
        <p:nvSpPr>
          <p:cNvPr id="20" name="Shape 15"/>
          <p:cNvSpPr/>
          <p:nvPr/>
        </p:nvSpPr>
        <p:spPr>
          <a:xfrm>
            <a:off x="548640" y="3017520"/>
            <a:ext cx="3429000" cy="1188720"/>
          </a:xfrm>
          <a:prstGeom prst="rect">
            <a:avLst/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1" name="Shape 16"/>
          <p:cNvSpPr/>
          <p:nvPr/>
        </p:nvSpPr>
        <p:spPr>
          <a:xfrm>
            <a:off x="694944" y="3145536"/>
            <a:ext cx="329184" cy="329184"/>
          </a:xfrm>
          <a:prstGeom prst="ellipse">
            <a:avLst/>
          </a:prstGeom>
          <a:solidFill>
            <a:srgbClr val="E5F3FB"/>
          </a:solidFill>
          <a:ln/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8096" y="3218688"/>
            <a:ext cx="182880" cy="18288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694944" y="3511296"/>
            <a:ext cx="3136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Integrated Inventory</a:t>
            </a:r>
            <a:endParaRPr lang="en-US" sz="1000" dirty="0"/>
          </a:p>
        </p:txBody>
      </p:sp>
      <p:sp>
        <p:nvSpPr>
          <p:cNvPr id="24" name="Text 18"/>
          <p:cNvSpPr/>
          <p:nvPr/>
        </p:nvSpPr>
        <p:spPr>
          <a:xfrm>
            <a:off x="694944" y="3776472"/>
            <a:ext cx="313639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Live, location-wise stock with batch tracking and audited adjustments.</a:t>
            </a:r>
            <a:endParaRPr lang="en-US" sz="800" dirty="0"/>
          </a:p>
        </p:txBody>
      </p:sp>
      <p:sp>
        <p:nvSpPr>
          <p:cNvPr id="25" name="Shape 19"/>
          <p:cNvSpPr/>
          <p:nvPr/>
        </p:nvSpPr>
        <p:spPr>
          <a:xfrm>
            <a:off x="4178808" y="3017520"/>
            <a:ext cx="3429000" cy="1188720"/>
          </a:xfrm>
          <a:prstGeom prst="rect">
            <a:avLst/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6" name="Shape 20"/>
          <p:cNvSpPr/>
          <p:nvPr/>
        </p:nvSpPr>
        <p:spPr>
          <a:xfrm>
            <a:off x="4325112" y="3145536"/>
            <a:ext cx="329184" cy="329184"/>
          </a:xfrm>
          <a:prstGeom prst="ellipse">
            <a:avLst/>
          </a:prstGeom>
          <a:solidFill>
            <a:srgbClr val="E5F3FB"/>
          </a:solidFill>
          <a:ln/>
        </p:spPr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98264" y="3218688"/>
            <a:ext cx="182880" cy="18288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4325112" y="3511296"/>
            <a:ext cx="3136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&amp; Manufacturing</a:t>
            </a:r>
            <a:endParaRPr lang="en-US" sz="1000" dirty="0"/>
          </a:p>
        </p:txBody>
      </p:sp>
      <p:sp>
        <p:nvSpPr>
          <p:cNvPr id="29" name="Text 22"/>
          <p:cNvSpPr/>
          <p:nvPr/>
        </p:nvSpPr>
        <p:spPr>
          <a:xfrm>
            <a:off x="4325112" y="3776472"/>
            <a:ext cx="313639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Multi-level BOM, routing, work orders, and batch-wise costing.</a:t>
            </a:r>
            <a:endParaRPr lang="en-US" sz="800" dirty="0"/>
          </a:p>
        </p:txBody>
      </p:sp>
      <p:sp>
        <p:nvSpPr>
          <p:cNvPr id="30" name="Shape 23"/>
          <p:cNvSpPr/>
          <p:nvPr/>
        </p:nvSpPr>
        <p:spPr>
          <a:xfrm>
            <a:off x="7808976" y="3017520"/>
            <a:ext cx="3429000" cy="1188720"/>
          </a:xfrm>
          <a:prstGeom prst="rect">
            <a:avLst/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31" name="Shape 24"/>
          <p:cNvSpPr/>
          <p:nvPr/>
        </p:nvSpPr>
        <p:spPr>
          <a:xfrm>
            <a:off x="7955280" y="3145536"/>
            <a:ext cx="329184" cy="329184"/>
          </a:xfrm>
          <a:prstGeom prst="ellipse">
            <a:avLst/>
          </a:prstGeom>
          <a:solidFill>
            <a:srgbClr val="E5F3FB"/>
          </a:solidFill>
          <a:ln/>
        </p:spPr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28432" y="3218688"/>
            <a:ext cx="182880" cy="182880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7955280" y="3511296"/>
            <a:ext cx="3136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Control</a:t>
            </a:r>
            <a:endParaRPr lang="en-US" sz="1000" dirty="0"/>
          </a:p>
        </p:txBody>
      </p:sp>
      <p:sp>
        <p:nvSpPr>
          <p:cNvPr id="34" name="Text 26"/>
          <p:cNvSpPr/>
          <p:nvPr/>
        </p:nvSpPr>
        <p:spPr>
          <a:xfrm>
            <a:off x="7955280" y="3776472"/>
            <a:ext cx="313639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Automatic blocking of rejected lots before they reach stock.</a:t>
            </a:r>
            <a:endParaRPr lang="en-US" sz="800" dirty="0"/>
          </a:p>
        </p:txBody>
      </p:sp>
      <p:sp>
        <p:nvSpPr>
          <p:cNvPr id="35" name="Shape 27"/>
          <p:cNvSpPr/>
          <p:nvPr/>
        </p:nvSpPr>
        <p:spPr>
          <a:xfrm>
            <a:off x="548640" y="4343400"/>
            <a:ext cx="3429000" cy="1188720"/>
          </a:xfrm>
          <a:prstGeom prst="rect">
            <a:avLst/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36" name="Shape 28"/>
          <p:cNvSpPr/>
          <p:nvPr/>
        </p:nvSpPr>
        <p:spPr>
          <a:xfrm>
            <a:off x="694944" y="4471416"/>
            <a:ext cx="329184" cy="329184"/>
          </a:xfrm>
          <a:prstGeom prst="ellipse">
            <a:avLst/>
          </a:prstGeom>
          <a:solidFill>
            <a:srgbClr val="E5F3FB"/>
          </a:solidFill>
          <a:ln/>
        </p:spPr>
      </p:sp>
      <p:pic>
        <p:nvPicPr>
          <p:cNvPr id="37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8096" y="4544568"/>
            <a:ext cx="182880" cy="182880"/>
          </a:xfrm>
          <a:prstGeom prst="rect">
            <a:avLst/>
          </a:prstGeom>
        </p:spPr>
      </p:pic>
      <p:sp>
        <p:nvSpPr>
          <p:cNvPr id="38" name="Text 29"/>
          <p:cNvSpPr/>
          <p:nvPr/>
        </p:nvSpPr>
        <p:spPr>
          <a:xfrm>
            <a:off x="694944" y="4837176"/>
            <a:ext cx="3136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Accounting</a:t>
            </a:r>
            <a:endParaRPr lang="en-US" sz="1000" dirty="0"/>
          </a:p>
        </p:txBody>
      </p:sp>
      <p:sp>
        <p:nvSpPr>
          <p:cNvPr id="39" name="Text 30"/>
          <p:cNvSpPr/>
          <p:nvPr/>
        </p:nvSpPr>
        <p:spPr>
          <a:xfrm>
            <a:off x="694944" y="5102352"/>
            <a:ext cx="313639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 of accounts to GL to P&amp;L, with drill-down and budgeting.</a:t>
            </a:r>
            <a:endParaRPr lang="en-US" sz="800" dirty="0"/>
          </a:p>
        </p:txBody>
      </p:sp>
      <p:sp>
        <p:nvSpPr>
          <p:cNvPr id="40" name="Shape 31"/>
          <p:cNvSpPr/>
          <p:nvPr/>
        </p:nvSpPr>
        <p:spPr>
          <a:xfrm>
            <a:off x="4178808" y="4343400"/>
            <a:ext cx="3429000" cy="1188720"/>
          </a:xfrm>
          <a:prstGeom prst="rect">
            <a:avLst/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41" name="Shape 32"/>
          <p:cNvSpPr/>
          <p:nvPr/>
        </p:nvSpPr>
        <p:spPr>
          <a:xfrm>
            <a:off x="4325112" y="4471416"/>
            <a:ext cx="329184" cy="329184"/>
          </a:xfrm>
          <a:prstGeom prst="ellipse">
            <a:avLst/>
          </a:prstGeom>
          <a:solidFill>
            <a:srgbClr val="E5F3FB"/>
          </a:solidFill>
          <a:ln/>
        </p:spPr>
      </p:sp>
      <p:pic>
        <p:nvPicPr>
          <p:cNvPr id="42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98264" y="4544568"/>
            <a:ext cx="182880" cy="182880"/>
          </a:xfrm>
          <a:prstGeom prst="rect">
            <a:avLst/>
          </a:prstGeom>
        </p:spPr>
      </p:pic>
      <p:sp>
        <p:nvSpPr>
          <p:cNvPr id="43" name="Text 33"/>
          <p:cNvSpPr/>
          <p:nvPr/>
        </p:nvSpPr>
        <p:spPr>
          <a:xfrm>
            <a:off x="4325112" y="4837176"/>
            <a:ext cx="3136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Assets</a:t>
            </a:r>
            <a:endParaRPr lang="en-US" sz="1000" dirty="0"/>
          </a:p>
        </p:txBody>
      </p:sp>
      <p:sp>
        <p:nvSpPr>
          <p:cNvPr id="44" name="Text 34"/>
          <p:cNvSpPr/>
          <p:nvPr/>
        </p:nvSpPr>
        <p:spPr>
          <a:xfrm>
            <a:off x="4325112" y="5102352"/>
            <a:ext cx="313639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Register, depreciation, capitalisation, and warranty tracking.</a:t>
            </a:r>
            <a:endParaRPr lang="en-US" sz="800" dirty="0"/>
          </a:p>
        </p:txBody>
      </p:sp>
      <p:sp>
        <p:nvSpPr>
          <p:cNvPr id="45" name="Shape 35"/>
          <p:cNvSpPr/>
          <p:nvPr/>
        </p:nvSpPr>
        <p:spPr>
          <a:xfrm>
            <a:off x="7808976" y="4343400"/>
            <a:ext cx="3429000" cy="1188720"/>
          </a:xfrm>
          <a:prstGeom prst="rect">
            <a:avLst/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46" name="Shape 36"/>
          <p:cNvSpPr/>
          <p:nvPr/>
        </p:nvSpPr>
        <p:spPr>
          <a:xfrm>
            <a:off x="7955280" y="4471416"/>
            <a:ext cx="329184" cy="329184"/>
          </a:xfrm>
          <a:prstGeom prst="ellipse">
            <a:avLst/>
          </a:prstGeom>
          <a:solidFill>
            <a:srgbClr val="E5F3FB"/>
          </a:solidFill>
          <a:ln/>
        </p:spPr>
      </p:sp>
      <p:pic>
        <p:nvPicPr>
          <p:cNvPr id="47" name="Image 8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028432" y="4544568"/>
            <a:ext cx="182880" cy="182880"/>
          </a:xfrm>
          <a:prstGeom prst="rect">
            <a:avLst/>
          </a:prstGeom>
        </p:spPr>
      </p:pic>
      <p:sp>
        <p:nvSpPr>
          <p:cNvPr id="48" name="Text 37"/>
          <p:cNvSpPr/>
          <p:nvPr/>
        </p:nvSpPr>
        <p:spPr>
          <a:xfrm>
            <a:off x="7955280" y="4837176"/>
            <a:ext cx="3136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Machinery Maintenance</a:t>
            </a:r>
            <a:endParaRPr lang="en-US" sz="1000" dirty="0"/>
          </a:p>
        </p:txBody>
      </p:sp>
      <p:sp>
        <p:nvSpPr>
          <p:cNvPr id="49" name="Text 38"/>
          <p:cNvSpPr/>
          <p:nvPr/>
        </p:nvSpPr>
        <p:spPr>
          <a:xfrm>
            <a:off x="7955280" y="5102352"/>
            <a:ext cx="313639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Preventive schedules and full service history.</a:t>
            </a:r>
            <a:endParaRPr lang="en-US" sz="800" dirty="0"/>
          </a:p>
        </p:txBody>
      </p:sp>
      <p:sp>
        <p:nvSpPr>
          <p:cNvPr id="50" name="Shape 39"/>
          <p:cNvSpPr/>
          <p:nvPr/>
        </p:nvSpPr>
        <p:spPr>
          <a:xfrm>
            <a:off x="548640" y="5623560"/>
            <a:ext cx="10515600" cy="457200"/>
          </a:xfrm>
          <a:prstGeom prst="rect">
            <a:avLst/>
          </a:prstGeom>
          <a:solidFill>
            <a:srgbClr val="071B2C"/>
          </a:solidFill>
          <a:ln/>
        </p:spPr>
      </p:sp>
      <p:sp>
        <p:nvSpPr>
          <p:cNvPr id="51" name="Text 40"/>
          <p:cNvSpPr/>
          <p:nvPr/>
        </p:nvSpPr>
        <p:spPr>
          <a:xfrm>
            <a:off x="777240" y="56235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100" dirty="0">
                <a:solidFill>
                  <a:srgbClr val="7FA9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NATIVE, NOT BOLTED ON   </a:t>
            </a:r>
            <a:r>
              <a:rPr lang="en-US" sz="1050" b="1" dirty="0">
                <a:solidFill>
                  <a:srgbClr val="5FE0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Multi-company  ·  Multi-branch  ·  Multi-currency  ·  Multi-UOM  ·  One search, 360° view</a:t>
            </a:r>
            <a:endParaRPr lang="en-US" sz="800" dirty="0"/>
          </a:p>
        </p:txBody>
      </p:sp>
      <p:sp>
        <p:nvSpPr>
          <p:cNvPr id="52" name="Shape 41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pic>
        <p:nvPicPr>
          <p:cNvPr id="53" name="Image 9" descr="assets/axi-logo-dark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548640" y="6473952"/>
            <a:ext cx="502920" cy="329184"/>
          </a:xfrm>
          <a:prstGeom prst="rect">
            <a:avLst/>
          </a:prstGeom>
        </p:spPr>
      </p:pic>
      <p:sp>
        <p:nvSpPr>
          <p:cNvPr id="54" name="Text 42"/>
          <p:cNvSpPr/>
          <p:nvPr/>
        </p:nvSpPr>
        <p:spPr>
          <a:xfrm>
            <a:off x="1143000" y="64922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— enterprise platform deck</a:t>
            </a:r>
            <a:endParaRPr lang="en-US" sz="800" dirty="0"/>
          </a:p>
        </p:txBody>
      </p:sp>
      <p:sp>
        <p:nvSpPr>
          <p:cNvPr id="55" name="Text 43"/>
          <p:cNvSpPr/>
          <p:nvPr/>
        </p:nvSpPr>
        <p:spPr>
          <a:xfrm>
            <a:off x="5912968" y="6473952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  <p:sp>
        <p:nvSpPr>
          <p:cNvPr id="56" name="Text 44"/>
          <p:cNvSpPr/>
          <p:nvPr/>
        </p:nvSpPr>
        <p:spPr>
          <a:xfrm>
            <a:off x="7985455" y="6492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by </a:t>
            </a:r>
            <a:r>
              <a:rPr lang="en-US" sz="8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Axpert</a:t>
            </a: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low-code platform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7FA9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— INTELLIGENCE, BUILT IN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985455" y="29260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200" dirty="0">
                <a:solidFill>
                  <a:srgbClr val="7FA9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/ OVERVIEW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300" b="1" dirty="0">
                <a:solidFill>
                  <a:srgbClr val="FFFFF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AI isn't a feature you switch on.</a:t>
            </a:r>
            <a:endParaRPr lang="en-US" sz="23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2300" b="1" dirty="0">
                <a:solidFill>
                  <a:srgbClr val="5FE0B2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It's the layer everything runs through.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548640" y="1627632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B7C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reads your live purchase orders, stock ledgers, and approvals — the same records your team already works in — and turns them into decisions, not dashboards you have to interpret yourself.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548640" y="2240280"/>
            <a:ext cx="5120640" cy="932688"/>
          </a:xfrm>
          <a:prstGeom prst="rect">
            <a:avLst/>
          </a:prstGeom>
          <a:solidFill>
            <a:srgbClr val="12233A"/>
          </a:solidFill>
          <a:ln w="9525">
            <a:solidFill>
              <a:srgbClr val="24405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33172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FE0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31520" y="2532888"/>
            <a:ext cx="4754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Conversational Search &amp; 360° Recall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278892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860" dirty="0">
                <a:solidFill>
                  <a:srgbClr val="A9BF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a customer, product, or document number and get every connected record in one view.</a:t>
            </a:r>
            <a:endParaRPr lang="en-US" sz="860" dirty="0"/>
          </a:p>
        </p:txBody>
      </p:sp>
      <p:sp>
        <p:nvSpPr>
          <p:cNvPr id="10" name="Shape 8"/>
          <p:cNvSpPr/>
          <p:nvPr/>
        </p:nvSpPr>
        <p:spPr>
          <a:xfrm>
            <a:off x="5943600" y="2240280"/>
            <a:ext cx="5120640" cy="932688"/>
          </a:xfrm>
          <a:prstGeom prst="rect">
            <a:avLst/>
          </a:prstGeom>
          <a:solidFill>
            <a:srgbClr val="12233A"/>
          </a:solidFill>
          <a:ln w="9525">
            <a:solidFill>
              <a:srgbClr val="24405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126480" y="233172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FE0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126480" y="2532888"/>
            <a:ext cx="4754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Analytics &amp; Auto-Insights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126480" y="278892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860" dirty="0">
                <a:solidFill>
                  <a:srgbClr val="A9BF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Slice any transaction by branch, customer, or channel — AXI surfaces outliers before you ask.</a:t>
            </a:r>
            <a:endParaRPr lang="en-US" sz="860" dirty="0"/>
          </a:p>
        </p:txBody>
      </p:sp>
      <p:sp>
        <p:nvSpPr>
          <p:cNvPr id="14" name="Shape 12"/>
          <p:cNvSpPr/>
          <p:nvPr/>
        </p:nvSpPr>
        <p:spPr>
          <a:xfrm>
            <a:off x="548640" y="3310128"/>
            <a:ext cx="5120640" cy="932688"/>
          </a:xfrm>
          <a:prstGeom prst="rect">
            <a:avLst/>
          </a:prstGeom>
          <a:solidFill>
            <a:srgbClr val="12233A"/>
          </a:solidFill>
          <a:ln w="9525">
            <a:solidFill>
              <a:srgbClr val="24405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" y="3401568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FE0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31520" y="3602736"/>
            <a:ext cx="4754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Predictive, Demand-Aware Planning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" y="3858768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860" dirty="0">
                <a:solidFill>
                  <a:srgbClr val="A9BF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MRP recommends reserve, produce, transfer, or buy from live sales, stock, and lead times.</a:t>
            </a:r>
            <a:endParaRPr lang="en-US" sz="860" dirty="0"/>
          </a:p>
        </p:txBody>
      </p:sp>
      <p:sp>
        <p:nvSpPr>
          <p:cNvPr id="18" name="Shape 16"/>
          <p:cNvSpPr/>
          <p:nvPr/>
        </p:nvSpPr>
        <p:spPr>
          <a:xfrm>
            <a:off x="5943600" y="3310128"/>
            <a:ext cx="5120640" cy="932688"/>
          </a:xfrm>
          <a:prstGeom prst="rect">
            <a:avLst/>
          </a:prstGeom>
          <a:solidFill>
            <a:srgbClr val="12233A"/>
          </a:solidFill>
          <a:ln w="9525">
            <a:solidFill>
              <a:srgbClr val="24405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26480" y="3401568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FE0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126480" y="3602736"/>
            <a:ext cx="4754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Intelligent Workflow Routing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126480" y="3858768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860" dirty="0">
                <a:solidFill>
                  <a:srgbClr val="A9BF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process engine evaluates value, branch, and department to route approvals automatically.</a:t>
            </a:r>
            <a:endParaRPr lang="en-US" sz="860" dirty="0"/>
          </a:p>
        </p:txBody>
      </p:sp>
      <p:sp>
        <p:nvSpPr>
          <p:cNvPr id="22" name="Shape 20"/>
          <p:cNvSpPr/>
          <p:nvPr/>
        </p:nvSpPr>
        <p:spPr>
          <a:xfrm>
            <a:off x="548640" y="4379976"/>
            <a:ext cx="5120640" cy="932688"/>
          </a:xfrm>
          <a:prstGeom prst="rect">
            <a:avLst/>
          </a:prstGeom>
          <a:solidFill>
            <a:srgbClr val="12233A"/>
          </a:solidFill>
          <a:ln w="9525">
            <a:solidFill>
              <a:srgbClr val="24405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4471416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FE0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31520" y="4672584"/>
            <a:ext cx="4754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Anomaly &amp; Risk Detection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731520" y="4928616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860" dirty="0">
                <a:solidFill>
                  <a:srgbClr val="A9BF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rejection patterns and rate deviations are flagged the moment they appear.</a:t>
            </a:r>
            <a:endParaRPr lang="en-US" sz="860" dirty="0"/>
          </a:p>
        </p:txBody>
      </p:sp>
      <p:sp>
        <p:nvSpPr>
          <p:cNvPr id="26" name="Shape 24"/>
          <p:cNvSpPr/>
          <p:nvPr/>
        </p:nvSpPr>
        <p:spPr>
          <a:xfrm>
            <a:off x="5943600" y="4379976"/>
            <a:ext cx="5120640" cy="932688"/>
          </a:xfrm>
          <a:prstGeom prst="rect">
            <a:avLst/>
          </a:prstGeom>
          <a:solidFill>
            <a:srgbClr val="12233A"/>
          </a:solidFill>
          <a:ln w="9525">
            <a:solidFill>
              <a:srgbClr val="24405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126480" y="4471416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FE0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126480" y="4672584"/>
            <a:ext cx="4754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Always-On, Context-Aware Alerts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126480" y="4928616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860" dirty="0">
                <a:solidFill>
                  <a:srgbClr val="A9BF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right person is notified by email, WhatsApp, SMS, or push — no one has to go looking.</a:t>
            </a:r>
            <a:endParaRPr lang="en-US" sz="860" dirty="0"/>
          </a:p>
        </p:txBody>
      </p:sp>
      <p:sp>
        <p:nvSpPr>
          <p:cNvPr id="30" name="Shape 28"/>
          <p:cNvSpPr/>
          <p:nvPr/>
        </p:nvSpPr>
        <p:spPr>
          <a:xfrm>
            <a:off x="548640" y="5422392"/>
            <a:ext cx="10515600" cy="548640"/>
          </a:xfrm>
          <a:prstGeom prst="rect">
            <a:avLst/>
          </a:prstGeom>
          <a:solidFill>
            <a:srgbClr val="10314B"/>
          </a:solidFill>
          <a:ln w="9525">
            <a:solidFill>
              <a:srgbClr val="24405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77240" y="5422392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your own AI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3566160" y="5422392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930" dirty="0">
                <a:solidFill>
                  <a:srgbClr val="C3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the AI engine that fits your governance and cost requirements — AXI decides where automation should act on its own and where it should brief a human first.</a:t>
            </a:r>
            <a:endParaRPr lang="en-US" sz="930" dirty="0"/>
          </a:p>
        </p:txBody>
      </p:sp>
      <p:sp>
        <p:nvSpPr>
          <p:cNvPr id="33" name="Shape 31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9525">
            <a:solidFill>
              <a:srgbClr val="24405A"/>
            </a:solidFill>
            <a:prstDash val="solid"/>
          </a:ln>
        </p:spPr>
      </p:sp>
      <p:pic>
        <p:nvPicPr>
          <p:cNvPr id="34" name="Image 0" descr="assets/axi-logo-color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48640" y="6473952"/>
            <a:ext cx="502920" cy="329184"/>
          </a:xfrm>
          <a:prstGeom prst="rect">
            <a:avLst/>
          </a:prstGeom>
        </p:spPr>
      </p:pic>
      <p:sp>
        <p:nvSpPr>
          <p:cNvPr id="35" name="Text 32"/>
          <p:cNvSpPr/>
          <p:nvPr/>
        </p:nvSpPr>
        <p:spPr>
          <a:xfrm>
            <a:off x="1143000" y="64922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— enterprise platform deck</a:t>
            </a:r>
            <a:endParaRPr lang="en-US" sz="800" dirty="0"/>
          </a:p>
        </p:txBody>
      </p:sp>
      <p:sp>
        <p:nvSpPr>
          <p:cNvPr id="36" name="Text 33"/>
          <p:cNvSpPr/>
          <p:nvPr/>
        </p:nvSpPr>
        <p:spPr>
          <a:xfrm>
            <a:off x="5912968" y="6473952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B7C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00" dirty="0"/>
          </a:p>
        </p:txBody>
      </p:sp>
      <p:sp>
        <p:nvSpPr>
          <p:cNvPr id="37" name="Text 34"/>
          <p:cNvSpPr/>
          <p:nvPr/>
        </p:nvSpPr>
        <p:spPr>
          <a:xfrm>
            <a:off x="7985455" y="6492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FA9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by </a:t>
            </a: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Axpert</a:t>
            </a:r>
            <a:r>
              <a:rPr lang="en-US" sz="800" dirty="0">
                <a:solidFill>
                  <a:srgbClr val="7FA9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low-code platform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— THE DIFFERENTIATOR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985455" y="29260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20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/ OVERVIEW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0E1B2A"/>
                </a:solidFill>
                <a:latin typeface="Urbanist" panose="020B0A04040200000203" pitchFamily="34" charset="0"/>
                <a:ea typeface="Urbanist" panose="020B0A04040200000203" pitchFamily="34" charset="0"/>
                <a:cs typeface="Urbanist" panose="020B0A04040200000203" pitchFamily="34" charset="0"/>
              </a:rPr>
              <a:t>When the process gets complex,</a:t>
            </a:r>
            <a:endParaRPr lang="en-US" sz="2400" dirty="0">
              <a:latin typeface="Urbanist" panose="020B0A04040200000203" pitchFamily="34" charset="0"/>
              <a:ea typeface="Urbanist" panose="020B0A04040200000203" pitchFamily="34" charset="0"/>
              <a:cs typeface="Urbanist" panose="020B0A04040200000203" pitchFamily="34" charset="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0079C0"/>
                </a:solidFill>
                <a:latin typeface="Urbanist" panose="020B0A04040200000203" pitchFamily="34" charset="0"/>
                <a:ea typeface="Urbanist" panose="020B0A04040200000203" pitchFamily="34" charset="0"/>
                <a:cs typeface="Urbanist" panose="020B0A04040200000203" pitchFamily="34" charset="0"/>
              </a:rPr>
              <a:t>AXI bends instead of breaking.</a:t>
            </a:r>
            <a:endParaRPr lang="en-US" sz="2400" b="1" dirty="0">
              <a:latin typeface="Urbanist" panose="020B0A04040200000203" pitchFamily="34" charset="0"/>
              <a:ea typeface="Urbanist" panose="020B0A04040200000203" pitchFamily="34" charset="0"/>
              <a:cs typeface="Urbanist" panose="020B0A04040200000203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548640" y="1627632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is built on Axpert, Agile Labs' patented low-code core. Every form, rule, and workflow is a configurable structure — so you can shape a process no off-the-shelf system was going to support.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2240280"/>
            <a:ext cx="3429000" cy="1417320"/>
          </a:xfrm>
          <a:prstGeom prst="rect">
            <a:avLst/>
          </a:prstGeom>
          <a:solidFill>
            <a:srgbClr val="F5F8FB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2240280"/>
            <a:ext cx="3429000" cy="41148"/>
          </a:xfrm>
          <a:prstGeom prst="rect">
            <a:avLst/>
          </a:prstGeom>
          <a:solidFill>
            <a:srgbClr val="F15A24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2368296"/>
            <a:ext cx="3063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731520" y="2587752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Tune what's already there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731520" y="2898648"/>
            <a:ext cx="3063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9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Show, hide, or mandate </a:t>
            </a:r>
            <a:r>
              <a:rPr lang="en-US" sz="900" dirty="0">
                <a:solidFill>
                  <a:srgbClr val="57647B"/>
                </a:solidFill>
                <a:latin typeface="Urbanist" panose="020B0A04040200000203" pitchFamily="34" charset="0"/>
                <a:ea typeface="Urbanist" panose="020B0A04040200000203" pitchFamily="34" charset="0"/>
                <a:cs typeface="Urbanist" panose="020B0A04040200000203" pitchFamily="34" charset="0"/>
              </a:rPr>
              <a:t>any</a:t>
            </a:r>
            <a:r>
              <a:rPr lang="en-US" sz="9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</a:t>
            </a:r>
            <a:r>
              <a:rPr lang="en-US" sz="9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by role or condition — no developer, no release cycle.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206240" y="2240280"/>
            <a:ext cx="3429000" cy="1417320"/>
          </a:xfrm>
          <a:prstGeom prst="rect">
            <a:avLst/>
          </a:prstGeom>
          <a:solidFill>
            <a:srgbClr val="F5F8FB"/>
          </a:solidFill>
          <a:ln/>
        </p:spPr>
      </p:sp>
      <p:sp>
        <p:nvSpPr>
          <p:cNvPr id="12" name="Shape 10"/>
          <p:cNvSpPr/>
          <p:nvPr/>
        </p:nvSpPr>
        <p:spPr>
          <a:xfrm>
            <a:off x="4206240" y="2240280"/>
            <a:ext cx="3429000" cy="41148"/>
          </a:xfrm>
          <a:prstGeom prst="rect">
            <a:avLst/>
          </a:prstGeom>
          <a:solidFill>
            <a:srgbClr val="0079C0"/>
          </a:solidFill>
          <a:ln/>
        </p:spPr>
      </p:sp>
      <p:sp>
        <p:nvSpPr>
          <p:cNvPr id="13" name="Text 11"/>
          <p:cNvSpPr/>
          <p:nvPr/>
        </p:nvSpPr>
        <p:spPr>
          <a:xfrm>
            <a:off x="4389120" y="2368296"/>
            <a:ext cx="3063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4389120" y="2587752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what's missing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389120" y="2898648"/>
            <a:ext cx="3063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9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approval steps and fields on an existing form — composed, not coded from scratch.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863840" y="2240280"/>
            <a:ext cx="3429000" cy="1417320"/>
          </a:xfrm>
          <a:prstGeom prst="rect">
            <a:avLst/>
          </a:prstGeom>
          <a:solidFill>
            <a:srgbClr val="F5F8FB"/>
          </a:solidFill>
          <a:ln/>
        </p:spPr>
      </p:sp>
      <p:sp>
        <p:nvSpPr>
          <p:cNvPr id="17" name="Shape 15"/>
          <p:cNvSpPr/>
          <p:nvPr/>
        </p:nvSpPr>
        <p:spPr>
          <a:xfrm>
            <a:off x="7863840" y="2240280"/>
            <a:ext cx="3429000" cy="41148"/>
          </a:xfrm>
          <a:prstGeom prst="rect">
            <a:avLst/>
          </a:prstGeom>
          <a:solidFill>
            <a:srgbClr val="2AB77E"/>
          </a:solidFill>
          <a:ln/>
        </p:spPr>
      </p:sp>
      <p:sp>
        <p:nvSpPr>
          <p:cNvPr id="18" name="Text 16"/>
          <p:cNvSpPr/>
          <p:nvPr/>
        </p:nvSpPr>
        <p:spPr>
          <a:xfrm>
            <a:off x="8046720" y="2368296"/>
            <a:ext cx="3063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046720" y="2587752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what doesn't exist yet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8046720" y="2898648"/>
            <a:ext cx="3063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9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 up an entirely new process on the same data model, in days.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48640" y="3977640"/>
            <a:ext cx="5120640" cy="1691640"/>
          </a:xfrm>
          <a:prstGeom prst="rect">
            <a:avLst/>
          </a:prstGeom>
          <a:solidFill>
            <a:srgbClr val="FFE6F1"/>
          </a:solidFill>
          <a:ln/>
        </p:spPr>
      </p:sp>
      <p:sp>
        <p:nvSpPr>
          <p:cNvPr id="22" name="Shape 20"/>
          <p:cNvSpPr/>
          <p:nvPr/>
        </p:nvSpPr>
        <p:spPr>
          <a:xfrm>
            <a:off x="5943600" y="3977640"/>
            <a:ext cx="5120640" cy="1691640"/>
          </a:xfrm>
          <a:prstGeom prst="rect">
            <a:avLst/>
          </a:prstGeom>
          <a:solidFill>
            <a:srgbClr val="E4F9F1"/>
          </a:solidFill>
          <a:ln/>
        </p:spPr>
      </p:sp>
      <p:sp>
        <p:nvSpPr>
          <p:cNvPr id="23" name="Text 21"/>
          <p:cNvSpPr/>
          <p:nvPr/>
        </p:nvSpPr>
        <p:spPr>
          <a:xfrm>
            <a:off x="777240" y="4105656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400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Customising a traditional ERP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172200" y="4105656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D94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Extending AXI on Axpert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777240" y="4453128"/>
            <a:ext cx="4663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spcAft>
                <a:spcPts val="500"/>
              </a:spcAft>
              <a:buSzPct val="100000"/>
              <a:buChar char="–"/>
            </a:pPr>
            <a:r>
              <a:rPr lang="en-US" sz="95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of vendor-dependent development</a:t>
            </a:r>
            <a:endParaRPr lang="en-US" sz="950" dirty="0"/>
          </a:p>
          <a:p>
            <a:pPr marL="342900" indent="-342900">
              <a:lnSpc>
                <a:spcPct val="130000"/>
              </a:lnSpc>
              <a:spcAft>
                <a:spcPts val="500"/>
              </a:spcAft>
              <a:buSzPct val="100000"/>
              <a:buChar char="–"/>
            </a:pPr>
            <a:r>
              <a:rPr lang="en-US" sz="95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change risks breaking another module</a:t>
            </a:r>
            <a:endParaRPr lang="en-US" sz="950" dirty="0"/>
          </a:p>
          <a:p>
            <a:pPr marL="342900" indent="-342900">
              <a:lnSpc>
                <a:spcPct val="130000"/>
              </a:lnSpc>
              <a:spcAft>
                <a:spcPts val="500"/>
              </a:spcAft>
              <a:buSzPct val="100000"/>
              <a:buChar char="–"/>
            </a:pPr>
            <a:r>
              <a:rPr lang="en-US" sz="95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Heavy retraining for every release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6172200" y="4453128"/>
            <a:ext cx="4663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spcAft>
                <a:spcPts val="500"/>
              </a:spcAft>
              <a:buSzPct val="100000"/>
              <a:buChar char="–"/>
            </a:pPr>
            <a:r>
              <a:rPr lang="en-US" sz="95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to configure, in-house</a:t>
            </a:r>
            <a:endParaRPr lang="en-US" sz="950" dirty="0"/>
          </a:p>
          <a:p>
            <a:pPr marL="342900" indent="-342900">
              <a:lnSpc>
                <a:spcPct val="130000"/>
              </a:lnSpc>
              <a:spcAft>
                <a:spcPts val="500"/>
              </a:spcAft>
              <a:buSzPct val="100000"/>
              <a:buChar char="–"/>
            </a:pPr>
            <a:r>
              <a:rPr lang="en-US" sz="95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Changes are additive — the core stays stable</a:t>
            </a:r>
            <a:endParaRPr lang="en-US" sz="950" dirty="0"/>
          </a:p>
          <a:p>
            <a:pPr marL="342900" indent="-342900">
              <a:lnSpc>
                <a:spcPct val="130000"/>
              </a:lnSpc>
              <a:spcAft>
                <a:spcPts val="500"/>
              </a:spcAft>
              <a:buSzPct val="100000"/>
              <a:buChar char="–"/>
            </a:pPr>
            <a:r>
              <a:rPr lang="en-US" sz="95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Built-in audit trail and version control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pic>
        <p:nvPicPr>
          <p:cNvPr id="28" name="Image 0" descr="assets/axi-logo-dark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48640" y="6473952"/>
            <a:ext cx="502920" cy="329184"/>
          </a:xfrm>
          <a:prstGeom prst="rect">
            <a:avLst/>
          </a:prstGeom>
        </p:spPr>
      </p:pic>
      <p:sp>
        <p:nvSpPr>
          <p:cNvPr id="29" name="Text 26"/>
          <p:cNvSpPr/>
          <p:nvPr/>
        </p:nvSpPr>
        <p:spPr>
          <a:xfrm>
            <a:off x="1143000" y="64922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— enterprise platform deck</a:t>
            </a:r>
            <a:endParaRPr lang="en-US" sz="800" dirty="0"/>
          </a:p>
        </p:txBody>
      </p:sp>
      <p:sp>
        <p:nvSpPr>
          <p:cNvPr id="30" name="Text 27"/>
          <p:cNvSpPr/>
          <p:nvPr/>
        </p:nvSpPr>
        <p:spPr>
          <a:xfrm>
            <a:off x="5912968" y="6473952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00" dirty="0"/>
          </a:p>
        </p:txBody>
      </p:sp>
      <p:sp>
        <p:nvSpPr>
          <p:cNvPr id="31" name="Text 28"/>
          <p:cNvSpPr/>
          <p:nvPr/>
        </p:nvSpPr>
        <p:spPr>
          <a:xfrm>
            <a:off x="7985455" y="6492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by </a:t>
            </a:r>
            <a:r>
              <a:rPr lang="en-US" sz="8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Axpert</a:t>
            </a: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low-code platform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— DEPLOY ANYWHERE, SCALE EVERYWHERE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985455" y="29260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20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/ OVERVIEW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0E1B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One platform.</a:t>
            </a:r>
            <a:endParaRPr lang="en-US" sz="24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0079C0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Any industry, any scale.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48640" y="1627632"/>
            <a:ext cx="10515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runs the same way whether you need a fast rollout for a growing SME or a hardened, sovereign deployment for a regulated enterprise.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548640" y="2240280"/>
            <a:ext cx="5120640" cy="1417320"/>
          </a:xfrm>
          <a:prstGeom prst="rect">
            <a:avLst/>
          </a:prstGeom>
          <a:solidFill>
            <a:srgbClr val="071B2C"/>
          </a:solidFill>
          <a:ln/>
        </p:spPr>
      </p:sp>
      <p:sp>
        <p:nvSpPr>
          <p:cNvPr id="7" name="Shape 5"/>
          <p:cNvSpPr/>
          <p:nvPr/>
        </p:nvSpPr>
        <p:spPr>
          <a:xfrm>
            <a:off x="5943600" y="2240280"/>
            <a:ext cx="5120640" cy="1417320"/>
          </a:xfrm>
          <a:prstGeom prst="rect">
            <a:avLst/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7240" y="2404872"/>
            <a:ext cx="1188720" cy="274320"/>
          </a:xfrm>
          <a:prstGeom prst="roundRect">
            <a:avLst>
              <a:gd name="adj" fmla="val 50000"/>
            </a:avLst>
          </a:prstGeom>
          <a:solidFill>
            <a:srgbClr val="0F3A57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240487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5FE0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CLOUD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777240" y="2770632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SaaS, live in days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" y="3081528"/>
            <a:ext cx="4663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930" dirty="0">
                <a:solidFill>
                  <a:srgbClr val="C3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mobile-first, pay-for-usage platform for start-ups and SMEs — full functionality, zero infrastructure to manage.</a:t>
            </a:r>
            <a:endParaRPr lang="en-US" sz="930" dirty="0"/>
          </a:p>
        </p:txBody>
      </p:sp>
      <p:sp>
        <p:nvSpPr>
          <p:cNvPr id="12" name="Shape 10"/>
          <p:cNvSpPr/>
          <p:nvPr/>
        </p:nvSpPr>
        <p:spPr>
          <a:xfrm>
            <a:off x="6172200" y="2404872"/>
            <a:ext cx="1508760" cy="274320"/>
          </a:xfrm>
          <a:prstGeom prst="roundRect">
            <a:avLst>
              <a:gd name="adj" fmla="val 50000"/>
            </a:avLst>
          </a:prstGeom>
          <a:solidFill>
            <a:srgbClr val="FFEBE1"/>
          </a:solidFill>
          <a:ln/>
        </p:spPr>
      </p:sp>
      <p:sp>
        <p:nvSpPr>
          <p:cNvPr id="13" name="Text 11"/>
          <p:cNvSpPr/>
          <p:nvPr/>
        </p:nvSpPr>
        <p:spPr>
          <a:xfrm>
            <a:off x="6172200" y="2404872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C245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ON-PREMISE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6172200" y="2770632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cloud or sovereign hosting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172200" y="3081528"/>
            <a:ext cx="4663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93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ISO, CMM, and SOC2-aligned security for government, defence, and regulated enterprises.</a:t>
            </a:r>
            <a:endParaRPr lang="en-US" sz="930" dirty="0"/>
          </a:p>
        </p:txBody>
      </p:sp>
      <p:sp>
        <p:nvSpPr>
          <p:cNvPr id="16" name="Text 14"/>
          <p:cNvSpPr/>
          <p:nvPr/>
        </p:nvSpPr>
        <p:spPr>
          <a:xfrm>
            <a:off x="548640" y="397764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45C94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500+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548640" y="443484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deployments worldwide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3931920" y="397764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D9469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10+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3931920" y="443484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Countries running on the Axpert core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7315200" y="39776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C2450F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150+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7315200" y="44348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Mission-critical government &amp; defence systems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48640" y="5074920"/>
            <a:ext cx="1280160" cy="292608"/>
          </a:xfrm>
          <a:prstGeom prst="roundRect">
            <a:avLst>
              <a:gd name="adj" fmla="val 50000"/>
            </a:avLst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5074920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1975104" y="5074920"/>
            <a:ext cx="1856232" cy="292608"/>
          </a:xfrm>
          <a:prstGeom prst="roundRect">
            <a:avLst>
              <a:gd name="adj" fmla="val 50000"/>
            </a:avLst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975104" y="5074920"/>
            <a:ext cx="185623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Banking &amp; Finance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977640" y="5074920"/>
            <a:ext cx="2103120" cy="292608"/>
          </a:xfrm>
          <a:prstGeom prst="roundRect">
            <a:avLst>
              <a:gd name="adj" fmla="val 50000"/>
            </a:avLst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977640" y="5074920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&amp; Defence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227064" y="5074920"/>
            <a:ext cx="1527048" cy="292608"/>
          </a:xfrm>
          <a:prstGeom prst="roundRect">
            <a:avLst>
              <a:gd name="adj" fmla="val 50000"/>
            </a:avLst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227064" y="5074920"/>
            <a:ext cx="15270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Manufacturing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7900416" y="5074920"/>
            <a:ext cx="2432304" cy="292608"/>
          </a:xfrm>
          <a:prstGeom prst="roundRect">
            <a:avLst>
              <a:gd name="adj" fmla="val 50000"/>
            </a:avLst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900416" y="5074920"/>
            <a:ext cx="243230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&amp; Supply Chain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548640" y="5477256"/>
            <a:ext cx="1444752" cy="292608"/>
          </a:xfrm>
          <a:prstGeom prst="roundRect">
            <a:avLst>
              <a:gd name="adj" fmla="val 50000"/>
            </a:avLst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48640" y="5477256"/>
            <a:ext cx="1444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Agribusiness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2139696" y="5477256"/>
            <a:ext cx="1691640" cy="292608"/>
          </a:xfrm>
          <a:prstGeom prst="roundRect">
            <a:avLst>
              <a:gd name="adj" fmla="val 50000"/>
            </a:avLst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139696" y="5477256"/>
            <a:ext cx="1691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Services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3977640" y="5477256"/>
            <a:ext cx="1773936" cy="292608"/>
          </a:xfrm>
          <a:prstGeom prst="roundRect">
            <a:avLst>
              <a:gd name="adj" fmla="val 50000"/>
            </a:avLst>
          </a:prstGeom>
          <a:solidFill>
            <a:srgbClr val="F5F8FB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977640" y="5477256"/>
            <a:ext cx="17739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Start-ups &amp; SMEs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pic>
        <p:nvPicPr>
          <p:cNvPr id="39" name="Image 0" descr="assets/axi-logo-dark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48640" y="6473952"/>
            <a:ext cx="502920" cy="329184"/>
          </a:xfrm>
          <a:prstGeom prst="rect">
            <a:avLst/>
          </a:prstGeom>
        </p:spPr>
      </p:pic>
      <p:sp>
        <p:nvSpPr>
          <p:cNvPr id="40" name="Text 37"/>
          <p:cNvSpPr/>
          <p:nvPr/>
        </p:nvSpPr>
        <p:spPr>
          <a:xfrm>
            <a:off x="1143000" y="64922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— enterprise platform deck</a:t>
            </a:r>
            <a:endParaRPr lang="en-US" sz="800" dirty="0"/>
          </a:p>
        </p:txBody>
      </p:sp>
      <p:sp>
        <p:nvSpPr>
          <p:cNvPr id="41" name="Text 38"/>
          <p:cNvSpPr/>
          <p:nvPr/>
        </p:nvSpPr>
        <p:spPr>
          <a:xfrm>
            <a:off x="5912968" y="6473952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800" dirty="0"/>
          </a:p>
        </p:txBody>
      </p:sp>
      <p:sp>
        <p:nvSpPr>
          <p:cNvPr id="42" name="Text 39"/>
          <p:cNvSpPr/>
          <p:nvPr/>
        </p:nvSpPr>
        <p:spPr>
          <a:xfrm>
            <a:off x="7985455" y="6492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by </a:t>
            </a:r>
            <a:r>
              <a:rPr lang="en-US" sz="8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Axpert</a:t>
            </a: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low-code platform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— GET STARTED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7985455" y="29260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200" dirty="0">
                <a:solidFill>
                  <a:srgbClr val="8996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/ OVERVIEW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0E1B2A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Ready when you are.</a:t>
            </a:r>
            <a:endParaRPr lang="en-US" sz="24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0079C0"/>
                </a:solidFill>
                <a:latin typeface="Bookman Old Style" pitchFamily="34" charset="0"/>
                <a:ea typeface="Bookman Old Style" pitchFamily="34" charset="-122"/>
                <a:cs typeface="Bookman Old Style" pitchFamily="34" charset="-120"/>
              </a:rPr>
              <a:t>Bring your hardest process.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48640" y="1764792"/>
            <a:ext cx="292608" cy="292608"/>
          </a:xfrm>
          <a:prstGeom prst="ellipse">
            <a:avLst/>
          </a:prstGeom>
          <a:solidFill>
            <a:srgbClr val="E5F3FB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1837944"/>
            <a:ext cx="146304" cy="14630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51560" y="1737360"/>
            <a:ext cx="9692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from day one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1051560" y="2029968"/>
            <a:ext cx="9692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full core process suite — procurement, inventory, production, finance — pre-built and connected.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548640" y="2359152"/>
            <a:ext cx="10515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548640" y="2542032"/>
            <a:ext cx="292608" cy="292608"/>
          </a:xfrm>
          <a:prstGeom prst="ellipse">
            <a:avLst/>
          </a:prstGeom>
          <a:solidFill>
            <a:srgbClr val="E5F3FB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2615184"/>
            <a:ext cx="146304" cy="14630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051560" y="2514600"/>
            <a:ext cx="9692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Intelligence in every transaction</a:t>
            </a:r>
            <a:endParaRPr lang="en-US" sz="1250" dirty="0"/>
          </a:p>
        </p:txBody>
      </p:sp>
      <p:sp>
        <p:nvSpPr>
          <p:cNvPr id="13" name="Text 9"/>
          <p:cNvSpPr/>
          <p:nvPr/>
        </p:nvSpPr>
        <p:spPr>
          <a:xfrm>
            <a:off x="1051560" y="2807208"/>
            <a:ext cx="9692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Search, analytics, and predictive planning act on live data, not an export.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548640" y="3136392"/>
            <a:ext cx="10515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15" name="Shape 11"/>
          <p:cNvSpPr/>
          <p:nvPr/>
        </p:nvSpPr>
        <p:spPr>
          <a:xfrm>
            <a:off x="548640" y="3319272"/>
            <a:ext cx="292608" cy="292608"/>
          </a:xfrm>
          <a:prstGeom prst="ellipse">
            <a:avLst/>
          </a:prstGeom>
          <a:solidFill>
            <a:srgbClr val="E5F3FB"/>
          </a:solidFill>
          <a:ln/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3392424"/>
            <a:ext cx="146304" cy="146304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51560" y="3291840"/>
            <a:ext cx="9692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Bends without breaking</a:t>
            </a:r>
            <a:endParaRPr lang="en-US" sz="1250" dirty="0"/>
          </a:p>
        </p:txBody>
      </p:sp>
      <p:sp>
        <p:nvSpPr>
          <p:cNvPr id="18" name="Text 13"/>
          <p:cNvSpPr/>
          <p:nvPr/>
        </p:nvSpPr>
        <p:spPr>
          <a:xfrm>
            <a:off x="1051560" y="3584448"/>
            <a:ext cx="9692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Configure, extend, or build new processes in-house, in days, without risking the rest of the system.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548640" y="3913632"/>
            <a:ext cx="10515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20" name="Shape 15"/>
          <p:cNvSpPr/>
          <p:nvPr/>
        </p:nvSpPr>
        <p:spPr>
          <a:xfrm>
            <a:off x="548640" y="4096512"/>
            <a:ext cx="292608" cy="292608"/>
          </a:xfrm>
          <a:prstGeom prst="ellipse">
            <a:avLst/>
          </a:prstGeom>
          <a:solidFill>
            <a:srgbClr val="E5F3FB"/>
          </a:solidFill>
          <a:ln/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4169664"/>
            <a:ext cx="146304" cy="14630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051560" y="4069080"/>
            <a:ext cx="9692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infrastructure, your rules</a:t>
            </a:r>
            <a:endParaRPr lang="en-US" sz="1250" dirty="0"/>
          </a:p>
        </p:txBody>
      </p:sp>
      <p:sp>
        <p:nvSpPr>
          <p:cNvPr id="23" name="Text 17"/>
          <p:cNvSpPr/>
          <p:nvPr/>
        </p:nvSpPr>
        <p:spPr>
          <a:xfrm>
            <a:off x="1051560" y="4361688"/>
            <a:ext cx="9692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SaaS rollout, or a hardened on-premise deployment for regulated environments.</a:t>
            </a:r>
            <a:endParaRPr lang="en-US" sz="1000" dirty="0"/>
          </a:p>
        </p:txBody>
      </p:sp>
      <p:sp>
        <p:nvSpPr>
          <p:cNvPr id="24" name="Shape 18"/>
          <p:cNvSpPr/>
          <p:nvPr/>
        </p:nvSpPr>
        <p:spPr>
          <a:xfrm>
            <a:off x="548640" y="4690872"/>
            <a:ext cx="10515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25" name="Shape 19"/>
          <p:cNvSpPr/>
          <p:nvPr/>
        </p:nvSpPr>
        <p:spPr>
          <a:xfrm>
            <a:off x="548640" y="5029200"/>
            <a:ext cx="10515600" cy="914400"/>
          </a:xfrm>
          <a:prstGeom prst="rect">
            <a:avLst/>
          </a:prstGeom>
          <a:solidFill>
            <a:srgbClr val="071B2C"/>
          </a:solidFill>
          <a:ln/>
        </p:spPr>
      </p:sp>
      <p:sp>
        <p:nvSpPr>
          <p:cNvPr id="26" name="Text 20"/>
          <p:cNvSpPr/>
          <p:nvPr/>
        </p:nvSpPr>
        <p:spPr>
          <a:xfrm>
            <a:off x="822960" y="5148072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AXI run on your own process.</a:t>
            </a:r>
            <a:endParaRPr lang="en-US" sz="1400" dirty="0"/>
          </a:p>
        </p:txBody>
      </p:sp>
      <p:sp>
        <p:nvSpPr>
          <p:cNvPr id="27" name="Text 21"/>
          <p:cNvSpPr/>
          <p:nvPr/>
        </p:nvSpPr>
        <p:spPr>
          <a:xfrm>
            <a:off x="822960" y="5468112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C3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one workflow that your current system can't handle. We'll show you it configured on AXI before the meeting ends.</a:t>
            </a:r>
            <a:endParaRPr lang="en-US" sz="950" dirty="0"/>
          </a:p>
        </p:txBody>
      </p:sp>
      <p:sp>
        <p:nvSpPr>
          <p:cNvPr id="28" name="Text 22"/>
          <p:cNvSpPr/>
          <p:nvPr/>
        </p:nvSpPr>
        <p:spPr>
          <a:xfrm>
            <a:off x="7498080" y="5157216"/>
            <a:ext cx="3383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lnSpc>
                <a:spcPct val="13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marketing@agile-labs.com</a:t>
            </a:r>
            <a:endParaRPr lang="en-US" sz="950" dirty="0"/>
          </a:p>
          <a:p>
            <a:pPr marL="0" indent="0" algn="r">
              <a:lnSpc>
                <a:spcPct val="130000"/>
              </a:lnSpc>
              <a:buNone/>
            </a:pPr>
            <a:r>
              <a:rPr lang="en-US" sz="950" dirty="0">
                <a:solidFill>
                  <a:srgbClr val="7FD1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www.agile-labs.com</a:t>
            </a:r>
            <a:endParaRPr lang="en-US" sz="950" dirty="0"/>
          </a:p>
          <a:p>
            <a:pPr marL="0" indent="0" algn="r">
              <a:lnSpc>
                <a:spcPct val="130000"/>
              </a:lnSpc>
              <a:buNone/>
            </a:pPr>
            <a:r>
              <a:rPr lang="en-US" sz="950" dirty="0">
                <a:solidFill>
                  <a:srgbClr val="7FD1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linkedin.com/company/agile-labs_2</a:t>
            </a:r>
            <a:endParaRPr lang="en-US" sz="950" dirty="0"/>
          </a:p>
        </p:txBody>
      </p:sp>
      <p:sp>
        <p:nvSpPr>
          <p:cNvPr id="29" name="Shape 23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pic>
        <p:nvPicPr>
          <p:cNvPr id="30" name="Image 4" descr="assets/axi-logo-dark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48640" y="6473952"/>
            <a:ext cx="502920" cy="329184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1143000" y="64922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 — enterprise platform deck</a:t>
            </a:r>
            <a:endParaRPr lang="en-US" sz="800" dirty="0"/>
          </a:p>
        </p:txBody>
      </p:sp>
      <p:sp>
        <p:nvSpPr>
          <p:cNvPr id="32" name="Text 25"/>
          <p:cNvSpPr/>
          <p:nvPr/>
        </p:nvSpPr>
        <p:spPr>
          <a:xfrm>
            <a:off x="5912968" y="6473952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800" dirty="0"/>
          </a:p>
        </p:txBody>
      </p:sp>
      <p:sp>
        <p:nvSpPr>
          <p:cNvPr id="33" name="Text 26"/>
          <p:cNvSpPr/>
          <p:nvPr/>
        </p:nvSpPr>
        <p:spPr>
          <a:xfrm>
            <a:off x="7985455" y="6492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by </a:t>
            </a:r>
            <a:r>
              <a:rPr lang="en-US" sz="800" b="1" dirty="0">
                <a:solidFill>
                  <a:srgbClr val="0E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Axpert</a:t>
            </a:r>
            <a:r>
              <a:rPr lang="en-US" sz="800" dirty="0">
                <a:solidFill>
                  <a:srgbClr val="5764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low-code platform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assets/axi-logo-color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313942" y="1965960"/>
            <a:ext cx="1749331" cy="9144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67048" y="29260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7FA9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BY AXPERT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2895448" y="338328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500" dirty="0">
                <a:solidFill>
                  <a:srgbClr val="E4EB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business platform that thinks, </a:t>
            </a:r>
            <a:r>
              <a:rPr lang="en-US" sz="1500" dirty="0">
                <a:solidFill>
                  <a:srgbClr val="E4EBF3"/>
                </a:solidFill>
                <a:latin typeface="Urbanist" panose="020B0A04040200000203" pitchFamily="34" charset="0"/>
                <a:ea typeface="Urbanist" panose="020B0A04040200000203" pitchFamily="34" charset="0"/>
                <a:cs typeface="Urbanist" panose="020B0A04040200000203" pitchFamily="34" charset="0"/>
              </a:rPr>
              <a:t>adapts</a:t>
            </a:r>
            <a:r>
              <a:rPr lang="en-US" sz="1500" dirty="0">
                <a:solidFill>
                  <a:srgbClr val="E4EB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and moves with you.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2895448" y="429768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marketing@agile-labs.com</a:t>
            </a:r>
            <a:endParaRPr lang="en-US" sz="12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" dirty="0">
                <a:solidFill>
                  <a:srgbClr val="C3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www.agile-labs.com   ·   linkedin.com/company/agile-labs_2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548640" y="635508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5E7C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Agile Labs. AXI is powered by Axpert — Agile Labs' patented low-code platform.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1267</Words>
  <Application>Microsoft Office PowerPoint</Application>
  <PresentationFormat>Widescreen</PresentationFormat>
  <Paragraphs>184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Bookman Old Style</vt:lpstr>
      <vt:lpstr>Calibri</vt:lpstr>
      <vt:lpstr>Urbanist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AXI — Enterprise Intelligence Platform</dc:title>
  <dc:subject>PptxGenJS Presentation</dc:subject>
  <dc:creator>Agile Labs</dc:creator>
  <cp:lastModifiedBy>Vijaymohan</cp:lastModifiedBy>
  <cp:revision>3</cp:revision>
  <dcterms:created xsi:type="dcterms:W3CDTF">2026-07-01T11:24:58Z</dcterms:created>
  <dcterms:modified xsi:type="dcterms:W3CDTF">2026-07-03T14:38:44Z</dcterms:modified>
</cp:coreProperties>
</file>